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9" r:id="rId2"/>
    <p:sldId id="260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323" r:id="rId11"/>
    <p:sldId id="325" r:id="rId12"/>
    <p:sldId id="279" r:id="rId13"/>
    <p:sldId id="274" r:id="rId14"/>
    <p:sldId id="268" r:id="rId15"/>
    <p:sldId id="275" r:id="rId16"/>
    <p:sldId id="276" r:id="rId17"/>
    <p:sldId id="287" r:id="rId18"/>
    <p:sldId id="324" r:id="rId19"/>
    <p:sldId id="326" r:id="rId20"/>
    <p:sldId id="262" r:id="rId21"/>
    <p:sldId id="307" r:id="rId22"/>
    <p:sldId id="290" r:id="rId23"/>
    <p:sldId id="277" r:id="rId24"/>
    <p:sldId id="327" r:id="rId25"/>
    <p:sldId id="273" r:id="rId26"/>
    <p:sldId id="320" r:id="rId27"/>
    <p:sldId id="291" r:id="rId28"/>
    <p:sldId id="267" r:id="rId29"/>
    <p:sldId id="319" r:id="rId30"/>
    <p:sldId id="269" r:id="rId31"/>
    <p:sldId id="270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21" r:id="rId40"/>
    <p:sldId id="322" r:id="rId41"/>
    <p:sldId id="301" r:id="rId42"/>
    <p:sldId id="300" r:id="rId43"/>
    <p:sldId id="303" r:id="rId44"/>
  </p:sldIdLst>
  <p:sldSz cx="10058400" cy="7772400"/>
  <p:notesSz cx="10058400" cy="77724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4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FF06-0791-46C9-B364-D4CBB4A6AAAB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13940-711C-4746-9D10-4958E232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5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1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06-Jul-20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06-Jul-20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06-Jul-20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06-Jul-20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06-Jul-20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06-Jul-20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4819" y="1736935"/>
            <a:ext cx="8411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/>
              <a:t>Integrative Module</a:t>
            </a:r>
            <a:endParaRPr lang="en-US" sz="2800" b="1" kern="0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Session</a:t>
            </a:r>
            <a:r>
              <a:rPr lang="en-US" sz="2000" b="1" kern="0" dirty="0">
                <a:solidFill>
                  <a:srgbClr val="000000"/>
                </a:solidFill>
              </a:rPr>
              <a:t>: </a:t>
            </a:r>
            <a:r>
              <a:rPr lang="en-US" sz="2000" b="1" kern="0" dirty="0" smtClean="0">
                <a:solidFill>
                  <a:srgbClr val="000000"/>
                </a:solidFill>
              </a:rPr>
              <a:t>9 </a:t>
            </a:r>
            <a:endParaRPr lang="en-US" sz="2000" b="1" kern="0" dirty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Date: 8/7/2020</a:t>
            </a:r>
            <a:endParaRPr lang="en-US" sz="2000" b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i="1" dirty="0" smtClean="0"/>
              <a:t>Anaemia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6574" y="782828"/>
            <a:ext cx="7380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2019-2020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3</a:t>
            </a:r>
            <a:r>
              <a:rPr lang="en-US" sz="2800" b="1" kern="0" baseline="30000" dirty="0" smtClean="0">
                <a:solidFill>
                  <a:srgbClr val="000000"/>
                </a:solidFill>
              </a:rPr>
              <a:t>rd</a:t>
            </a:r>
            <a:r>
              <a:rPr lang="en-US" sz="2800" b="1" kern="0" dirty="0" smtClean="0">
                <a:solidFill>
                  <a:srgbClr val="000000"/>
                </a:solidFill>
              </a:rPr>
              <a:t> year S 5/6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2" y="6592753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5" y="7146505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911253" y="7181311"/>
            <a:ext cx="57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contact us on the telegram </a:t>
            </a:r>
            <a:endParaRPr lang="en-US" dirty="0"/>
          </a:p>
        </p:txBody>
      </p:sp>
      <p:pic>
        <p:nvPicPr>
          <p:cNvPr id="1026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6708195"/>
            <a:ext cx="1057275" cy="10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09600" y="36576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Module staff: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FF0000"/>
                </a:solidFill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 smtClean="0">
                <a:solidFill>
                  <a:srgbClr val="FF0000"/>
                </a:solidFill>
                <a:latin typeface="Bradley Hand ITC" pitchFamily="66" charset="0"/>
                <a:cs typeface="+mj-cs"/>
              </a:rPr>
              <a:t>Ihsan</a:t>
            </a:r>
            <a:r>
              <a:rPr lang="en-GB" sz="2400" b="1" i="1" dirty="0" smtClean="0">
                <a:solidFill>
                  <a:srgbClr val="FF0000"/>
                </a:solidFill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 smtClean="0">
                <a:solidFill>
                  <a:srgbClr val="FF0000"/>
                </a:solidFill>
                <a:latin typeface="Bradley Hand ITC" pitchFamily="66" charset="0"/>
                <a:cs typeface="+mj-cs"/>
              </a:rPr>
              <a:t>Mardan</a:t>
            </a:r>
            <a:r>
              <a:rPr lang="en-GB" sz="2400" b="1" i="1" dirty="0" smtClean="0">
                <a:solidFill>
                  <a:srgbClr val="FF0000"/>
                </a:solidFill>
                <a:latin typeface="Bradley Hand ITC" pitchFamily="66" charset="0"/>
                <a:cs typeface="+mj-cs"/>
              </a:rPr>
              <a:t> (module leader)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</a:t>
            </a: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</a:rPr>
              <a:t>r Jawad 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</a:rPr>
              <a:t>Ramadhan				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Firas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 Rashid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Dr Miami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Kadhum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                                 	</a:t>
            </a:r>
            <a:r>
              <a:rPr lang="en-GB" sz="2400" b="1" i="1" dirty="0" smtClean="0">
                <a:latin typeface="Bradley Hand ITC" pitchFamily="66" charset="0"/>
              </a:rPr>
              <a:t>Dr Rehab A. </a:t>
            </a:r>
            <a:r>
              <a:rPr lang="en-GB" sz="2400" b="1" i="1" dirty="0" err="1" smtClean="0">
                <a:latin typeface="Bradley Hand ITC" pitchFamily="66" charset="0"/>
              </a:rPr>
              <a:t>Jaafer</a:t>
            </a:r>
            <a:r>
              <a:rPr lang="en-GB" sz="2400" b="1" i="1" dirty="0" smtClean="0">
                <a:latin typeface="Bradley Hand ITC" pitchFamily="66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>
                <a:solidFill>
                  <a:srgbClr val="000000"/>
                </a:solidFill>
                <a:latin typeface="Bradley Hand ITC" pitchFamily="66" charset="0"/>
                <a:cs typeface="+mj-cs"/>
              </a:rPr>
              <a:t>Sadiq</a:t>
            </a: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Khalaf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				</a:t>
            </a:r>
            <a:r>
              <a:rPr lang="en-GB" sz="2400" b="1" i="1" dirty="0" smtClean="0"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 smtClean="0">
                <a:latin typeface="Bradley Hand ITC" pitchFamily="66" charset="0"/>
                <a:cs typeface="+mj-cs"/>
              </a:rPr>
              <a:t>Nehaya</a:t>
            </a:r>
            <a:r>
              <a:rPr lang="en-GB" sz="2400" b="1" i="1" dirty="0" smtClean="0"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 smtClean="0">
                <a:latin typeface="Bradley Hand ITC" pitchFamily="66" charset="0"/>
                <a:cs typeface="+mj-cs"/>
              </a:rPr>
              <a:t>Alaboody</a:t>
            </a:r>
            <a:r>
              <a:rPr lang="en-GB" sz="2400" b="1" i="1" dirty="0" smtClean="0">
                <a:latin typeface="Bradley Hand ITC" pitchFamily="66" charset="0"/>
                <a:cs typeface="+mj-cs"/>
              </a:rPr>
              <a:t>                            Dr Hussein Katei				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</a:rPr>
              <a:t>Dr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</a:rPr>
              <a:t>Ansam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</a:rPr>
              <a:t>Munadhel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</a:rPr>
              <a:t>	</a:t>
            </a:r>
            <a:endParaRPr lang="en-GB" sz="2400" b="1" i="1" dirty="0">
              <a:solidFill>
                <a:srgbClr val="000000"/>
              </a:solidFill>
              <a:latin typeface="Bradley Hand ITC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Hadeel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Salman</a:t>
            </a:r>
            <a:endParaRPr lang="en-US" sz="2400" i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253" y="6500174"/>
            <a:ext cx="830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Hoffbarands</a:t>
            </a:r>
            <a:r>
              <a:rPr lang="en-GB" dirty="0" smtClean="0"/>
              <a:t> essential </a:t>
            </a:r>
            <a:r>
              <a:rPr lang="en-GB" dirty="0" err="1" smtClean="0"/>
              <a:t>Hematology</a:t>
            </a:r>
            <a:r>
              <a:rPr lang="en-GB" dirty="0" smtClean="0"/>
              <a:t> 7ed</a:t>
            </a:r>
          </a:p>
          <a:p>
            <a:r>
              <a:rPr lang="en-GB" dirty="0" smtClean="0"/>
              <a:t>A Beginners Guide to Blood Cells 2ed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3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مستطيل 8"/>
          <p:cNvSpPr/>
          <p:nvPr/>
        </p:nvSpPr>
        <p:spPr>
          <a:xfrm>
            <a:off x="152400" y="685800"/>
            <a:ext cx="9753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 smtClean="0"/>
              <a:t>Polycythemia</a:t>
            </a:r>
            <a:endParaRPr lang="en-GB" sz="2800" b="1" dirty="0" smtClean="0"/>
          </a:p>
          <a:p>
            <a:pPr algn="just"/>
            <a:r>
              <a:rPr lang="en-GB" sz="2800" dirty="0" err="1" smtClean="0"/>
              <a:t>Polycythaemia</a:t>
            </a:r>
            <a:r>
              <a:rPr lang="en-GB" sz="2800" dirty="0" smtClean="0"/>
              <a:t> refers to an </a:t>
            </a:r>
            <a:r>
              <a:rPr lang="en-GB" sz="2800" i="1" u="sng" dirty="0" smtClean="0"/>
              <a:t>absolute increase</a:t>
            </a:r>
            <a:r>
              <a:rPr lang="en-GB" sz="2800" i="1" dirty="0" smtClean="0"/>
              <a:t> in total body red cell volume (or mass), raised haemoglobin concentration and/or </a:t>
            </a:r>
            <a:r>
              <a:rPr lang="en-GB" sz="2800" i="1" dirty="0" err="1" smtClean="0"/>
              <a:t>haematocrit</a:t>
            </a:r>
            <a:r>
              <a:rPr lang="en-GB" sz="2800" i="1" dirty="0" smtClean="0"/>
              <a:t>/packed cell volume</a:t>
            </a:r>
            <a:r>
              <a:rPr lang="en-GB" sz="2800" dirty="0" smtClean="0"/>
              <a:t> (</a:t>
            </a:r>
            <a:r>
              <a:rPr lang="en-GB" sz="2800" b="1" dirty="0" smtClean="0"/>
              <a:t>TRUE </a:t>
            </a:r>
            <a:r>
              <a:rPr lang="en-GB" sz="2800" b="1" dirty="0" err="1" smtClean="0"/>
              <a:t>polycythemia</a:t>
            </a:r>
            <a:r>
              <a:rPr lang="en-GB" sz="2800" dirty="0" smtClean="0"/>
              <a:t>). 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Alterations in </a:t>
            </a:r>
            <a:r>
              <a:rPr lang="en-GB" sz="2800" b="1" dirty="0" smtClean="0"/>
              <a:t>total circulating plasma volume </a:t>
            </a:r>
            <a:r>
              <a:rPr lang="en-GB" sz="2800" dirty="0" smtClean="0"/>
              <a:t>as well as of </a:t>
            </a:r>
            <a:r>
              <a:rPr lang="en-GB" sz="2800" b="1" dirty="0" smtClean="0"/>
              <a:t>total circulating haemoglobin mass</a:t>
            </a:r>
            <a:r>
              <a:rPr lang="en-GB" sz="2800" dirty="0" smtClean="0"/>
              <a:t> determine the haemoglobin concentration. </a:t>
            </a:r>
          </a:p>
          <a:p>
            <a:pPr algn="just"/>
            <a:r>
              <a:rPr lang="en-GB" sz="2800" dirty="0" smtClean="0"/>
              <a:t>Reduction in plasma volume (as in dehydration) may mask anaemia or even cause (relative, pseudo) </a:t>
            </a:r>
            <a:r>
              <a:rPr lang="en-GB" sz="2800" dirty="0" err="1" smtClean="0"/>
              <a:t>polycythaemia</a:t>
            </a:r>
            <a:r>
              <a:rPr lang="en-GB" sz="2800" dirty="0" smtClean="0"/>
              <a:t>; </a:t>
            </a:r>
            <a:r>
              <a:rPr lang="en-GB" sz="2800" i="1" dirty="0" smtClean="0"/>
              <a:t>conversely</a:t>
            </a:r>
            <a:r>
              <a:rPr lang="en-GB" sz="2800" dirty="0" smtClean="0"/>
              <a:t>, an increase in plasma volume (as with </a:t>
            </a:r>
            <a:r>
              <a:rPr lang="en-GB" sz="2800" dirty="0" err="1" smtClean="0"/>
              <a:t>splenomegaly</a:t>
            </a:r>
            <a:r>
              <a:rPr lang="en-GB" sz="2800" dirty="0" smtClean="0"/>
              <a:t> or pregnancy) may cause anaemia even with a normal total circulating red cell and haemoglobin mass.</a:t>
            </a:r>
          </a:p>
          <a:p>
            <a:pPr algn="just"/>
            <a:r>
              <a:rPr lang="en-GB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98499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Classification of anaemia according to mechanism</a:t>
            </a:r>
            <a:endParaRPr kumimoji="0" lang="en-GB" sz="2800" b="1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i="1" kern="0" baseline="0" dirty="0" smtClean="0">
                <a:solidFill>
                  <a:srgbClr val="000000"/>
                </a:solidFill>
              </a:rPr>
              <a:t>Blood loss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1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Reduced red cells life span (Haemolytic</a:t>
            </a:r>
            <a:r>
              <a:rPr kumimoji="0" lang="en-GB" sz="2800" i="1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anaemia)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0000"/>
                </a:solidFill>
              </a:rPr>
              <a:t>Intrinsic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80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Extrinsic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1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Inadequate production of red cells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0000"/>
                </a:solidFill>
              </a:rPr>
              <a:t>Deficiency of iron, </a:t>
            </a:r>
            <a:r>
              <a:rPr lang="en-GB" sz="2800" kern="0" dirty="0" err="1" smtClean="0">
                <a:solidFill>
                  <a:srgbClr val="000000"/>
                </a:solidFill>
              </a:rPr>
              <a:t>vit</a:t>
            </a:r>
            <a:r>
              <a:rPr lang="en-GB" sz="2800" kern="0" dirty="0" smtClean="0">
                <a:solidFill>
                  <a:srgbClr val="000000"/>
                </a:solidFill>
              </a:rPr>
              <a:t> B</a:t>
            </a:r>
            <a:r>
              <a:rPr lang="en-GB" sz="2800" kern="0" baseline="-25000" dirty="0" smtClean="0">
                <a:solidFill>
                  <a:srgbClr val="000000"/>
                </a:solidFill>
              </a:rPr>
              <a:t>12</a:t>
            </a:r>
            <a:r>
              <a:rPr lang="en-GB" sz="2800" kern="0" dirty="0" smtClean="0">
                <a:solidFill>
                  <a:srgbClr val="000000"/>
                </a:solidFill>
              </a:rPr>
              <a:t> or folic acid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0000"/>
                </a:solidFill>
              </a:rPr>
              <a:t>Aplastic anaemia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0000"/>
                </a:solidFill>
              </a:rPr>
              <a:t>Bone marrow infiltration by malignant cells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00000"/>
                </a:solidFill>
              </a:rPr>
              <a:t>Bone marrow fibrosis</a:t>
            </a:r>
            <a:endParaRPr kumimoji="0" lang="en-GB" sz="2800" i="0" u="none" strike="noStrike" kern="0" cap="none" spc="0" normalizeH="0" baseline="-2500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i="1" kern="0" dirty="0" smtClean="0">
                <a:solidFill>
                  <a:srgbClr val="000000"/>
                </a:solidFill>
              </a:rPr>
              <a:t>Low affinity haemoglobin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i="1" kern="0" dirty="0" smtClean="0">
                <a:solidFill>
                  <a:srgbClr val="000000"/>
                </a:solidFill>
              </a:rPr>
              <a:t>Abnormal distribution of red cells within vasculature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err="1" smtClean="0">
                <a:solidFill>
                  <a:srgbClr val="000000"/>
                </a:solidFill>
              </a:rPr>
              <a:t>hypersplenism</a:t>
            </a:r>
            <a:endParaRPr lang="en-GB" sz="2800" kern="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LO2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octor\Desktop\Clssification of anaem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LO2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628471"/>
            <a:ext cx="97536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Introduction to haemolytic </a:t>
            </a:r>
            <a:r>
              <a:rPr lang="en-GB" sz="2800" b="1" dirty="0" err="1" smtClean="0"/>
              <a:t>anaemias</a:t>
            </a:r>
            <a:endParaRPr lang="en-GB" sz="2800" b="1" dirty="0" smtClean="0"/>
          </a:p>
          <a:p>
            <a:pPr algn="just">
              <a:spcAft>
                <a:spcPts val="600"/>
              </a:spcAft>
            </a:pPr>
            <a:r>
              <a:rPr lang="en-GB" sz="2800" dirty="0" smtClean="0"/>
              <a:t>- Normal red cell destruction usually occurs after a mean lifespan of 120 days when the cells are removed </a:t>
            </a:r>
            <a:r>
              <a:rPr lang="en-GB" sz="2800" dirty="0" err="1" smtClean="0"/>
              <a:t>extravascularly</a:t>
            </a:r>
            <a:r>
              <a:rPr lang="en-GB" sz="2800" dirty="0" smtClean="0"/>
              <a:t> by the macrophages of the reticuloendothelial (RE) system.</a:t>
            </a:r>
          </a:p>
          <a:p>
            <a:pPr algn="just">
              <a:spcAft>
                <a:spcPts val="600"/>
              </a:spcAft>
            </a:pPr>
            <a:r>
              <a:rPr lang="en-GB" sz="2800" b="1" dirty="0" smtClean="0"/>
              <a:t>- Haemolytic anaemias </a:t>
            </a:r>
            <a:r>
              <a:rPr lang="en-GB" sz="2800" dirty="0" smtClean="0">
                <a:solidFill>
                  <a:srgbClr val="FF0000"/>
                </a:solidFill>
              </a:rPr>
              <a:t>are defined as </a:t>
            </a:r>
            <a:r>
              <a:rPr lang="en-GB" sz="2800" i="1" dirty="0" smtClean="0">
                <a:solidFill>
                  <a:srgbClr val="FF0000"/>
                </a:solidFill>
              </a:rPr>
              <a:t>anaemias that result from an increase in the rate of red cell destruction</a:t>
            </a:r>
            <a:r>
              <a:rPr lang="en-GB" sz="2800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GB" sz="2800" dirty="0" smtClean="0"/>
              <a:t>- Because of </a:t>
            </a:r>
            <a:r>
              <a:rPr lang="en-GB" sz="2800" dirty="0" err="1" smtClean="0"/>
              <a:t>erythropoietic</a:t>
            </a:r>
            <a:r>
              <a:rPr lang="en-GB" sz="2800" dirty="0" smtClean="0"/>
              <a:t> hyperplasia and anatomical extension of bone marrow, red cell destruction may be increased several‐fold before the patient becomes anaemic </a:t>
            </a:r>
            <a:r>
              <a:rPr lang="en-GB" sz="2800" dirty="0" smtClean="0">
                <a:solidFill>
                  <a:srgbClr val="FF0000"/>
                </a:solidFill>
              </a:rPr>
              <a:t>”</a:t>
            </a:r>
            <a:r>
              <a:rPr lang="en-GB" sz="2800" i="1" dirty="0" smtClean="0">
                <a:solidFill>
                  <a:srgbClr val="FF0000"/>
                </a:solidFill>
              </a:rPr>
              <a:t>compensated haemolytic disease”</a:t>
            </a:r>
            <a:r>
              <a:rPr lang="en-GB" sz="2800" dirty="0" smtClean="0"/>
              <a:t>. </a:t>
            </a:r>
          </a:p>
          <a:p>
            <a:pPr algn="just"/>
            <a:r>
              <a:rPr lang="en-GB" sz="2800" dirty="0" smtClean="0"/>
              <a:t>- The normal adult marrow is able to produce red cells at </a:t>
            </a:r>
            <a:r>
              <a:rPr lang="en-GB" sz="2800" b="1" dirty="0" smtClean="0"/>
              <a:t>6–8 times </a:t>
            </a:r>
            <a:r>
              <a:rPr lang="en-GB" sz="2800" dirty="0" smtClean="0"/>
              <a:t>the normal rate provided this is </a:t>
            </a:r>
            <a:r>
              <a:rPr lang="en-GB" sz="2800" dirty="0" smtClean="0">
                <a:solidFill>
                  <a:srgbClr val="FF0000"/>
                </a:solidFill>
              </a:rPr>
              <a:t>‘effective’</a:t>
            </a:r>
            <a:r>
              <a:rPr lang="en-GB" sz="2800" dirty="0" smtClean="0"/>
              <a:t>. It leads to a </a:t>
            </a:r>
            <a:r>
              <a:rPr lang="en-GB" sz="2800" b="1" dirty="0" smtClean="0"/>
              <a:t>marked </a:t>
            </a:r>
            <a:r>
              <a:rPr lang="en-GB" sz="2800" b="1" dirty="0" err="1" smtClean="0"/>
              <a:t>reticulocytosis</a:t>
            </a:r>
            <a:r>
              <a:rPr lang="en-GB" sz="2800" dirty="0" smtClean="0"/>
              <a:t>. </a:t>
            </a:r>
            <a:r>
              <a:rPr lang="en-GB" sz="2800" i="1" dirty="0" smtClean="0"/>
              <a:t>Therefore, anaemia due to haemolysis may not be seen until the red cell lifespan is less than 30 days.</a:t>
            </a:r>
            <a:endParaRPr lang="en-GB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9596" y="609600"/>
            <a:ext cx="955400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b="1" dirty="0" smtClean="0"/>
              <a:t>The red cells may break down in the: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i="1" dirty="0" smtClean="0"/>
              <a:t>Reticuloendothelial system (</a:t>
            </a:r>
            <a:r>
              <a:rPr lang="en-GB" sz="2400" b="1" i="1" dirty="0" smtClean="0"/>
              <a:t>extravascular</a:t>
            </a:r>
            <a:r>
              <a:rPr lang="en-GB" sz="2400" i="1" dirty="0" smtClean="0"/>
              <a:t>): </a:t>
            </a:r>
            <a:r>
              <a:rPr lang="en-GB" sz="2400" dirty="0" smtClean="0"/>
              <a:t>jaundice, gallstones and splenomegaly with raised reticulocytes and unconjugated bilirubin.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i="1" dirty="0" smtClean="0"/>
              <a:t>In the circulation (</a:t>
            </a:r>
            <a:r>
              <a:rPr lang="en-GB" sz="2400" b="1" i="1" dirty="0" smtClean="0"/>
              <a:t>intravascular</a:t>
            </a:r>
            <a:r>
              <a:rPr lang="en-GB" sz="2400" i="1" dirty="0" smtClean="0"/>
              <a:t>): </a:t>
            </a:r>
            <a:r>
              <a:rPr lang="en-GB" sz="2400" dirty="0" smtClean="0"/>
              <a:t>(e.g. caused by ABO mismatched blood transfusion), there is </a:t>
            </a:r>
            <a:r>
              <a:rPr lang="en-GB" sz="2400" dirty="0" err="1" smtClean="0"/>
              <a:t>haemoglobinaemia</a:t>
            </a:r>
            <a:r>
              <a:rPr lang="en-GB" sz="2400" dirty="0" smtClean="0"/>
              <a:t>, </a:t>
            </a:r>
            <a:r>
              <a:rPr lang="en-GB" sz="2400" dirty="0" err="1" smtClean="0"/>
              <a:t>methaemalbuminaemia</a:t>
            </a:r>
            <a:r>
              <a:rPr lang="en-GB" sz="2400" dirty="0" smtClean="0"/>
              <a:t>, </a:t>
            </a:r>
            <a:r>
              <a:rPr lang="en-GB" sz="2400" dirty="0" err="1" smtClean="0"/>
              <a:t>haemoglobinuria</a:t>
            </a:r>
            <a:r>
              <a:rPr lang="en-GB" sz="2400" dirty="0" smtClean="0"/>
              <a:t> and </a:t>
            </a:r>
            <a:r>
              <a:rPr lang="en-GB" sz="2400" dirty="0" err="1" smtClean="0"/>
              <a:t>haemosiderinuria</a:t>
            </a:r>
            <a:r>
              <a:rPr lang="en-GB" sz="2400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LO3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1005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85800" y="71628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/>
              <a:t>(a) Normal red blood cell (RBC) breakdown. This takes place </a:t>
            </a:r>
            <a:r>
              <a:rPr lang="en-GB" sz="1600" dirty="0" err="1" smtClean="0"/>
              <a:t>extravascularly</a:t>
            </a:r>
            <a:r>
              <a:rPr lang="en-GB" sz="1600" dirty="0" smtClean="0"/>
              <a:t> in the macrophages of the </a:t>
            </a:r>
            <a:r>
              <a:rPr lang="en-GB" sz="1600" dirty="0" err="1" smtClean="0"/>
              <a:t>reticuloendothelial</a:t>
            </a:r>
            <a:r>
              <a:rPr lang="en-GB" sz="1600" dirty="0" smtClean="0"/>
              <a:t> system. (b) Intravascular haemolysis occurs in some pathological disorders.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ctor\Desktop\Haemolytic anaem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0"/>
            <a:ext cx="10058400" cy="6248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609600"/>
            <a:ext cx="9525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Inherited red cell defects (intrinsic to the red cell)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Acquired causes (abnormality of the red cell environment) except PNH.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9597" y="609600"/>
            <a:ext cx="936607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Laboratory findings:</a:t>
            </a:r>
          </a:p>
          <a:p>
            <a:pPr algn="just"/>
            <a:r>
              <a:rPr lang="en-GB" sz="2800" dirty="0" smtClean="0"/>
              <a:t>The laboratory findings are conveniently divided into three groups.</a:t>
            </a:r>
          </a:p>
          <a:p>
            <a:pPr algn="just"/>
            <a:r>
              <a:rPr lang="en-GB" sz="2400" i="1" dirty="0" smtClean="0"/>
              <a:t>1 Features of increased red cell breakdown:</a:t>
            </a:r>
          </a:p>
          <a:p>
            <a:pPr algn="just"/>
            <a:r>
              <a:rPr lang="en-GB" sz="2400" dirty="0" smtClean="0"/>
              <a:t>	(a) serum </a:t>
            </a:r>
            <a:r>
              <a:rPr lang="en-GB" sz="2400" dirty="0" err="1" smtClean="0"/>
              <a:t>bilirubin</a:t>
            </a:r>
            <a:r>
              <a:rPr lang="en-GB" sz="2400" dirty="0" smtClean="0"/>
              <a:t> raised, </a:t>
            </a:r>
            <a:r>
              <a:rPr lang="en-GB" sz="2400" dirty="0" err="1" smtClean="0"/>
              <a:t>unconjugated</a:t>
            </a:r>
            <a:r>
              <a:rPr lang="en-GB" sz="2400" dirty="0" smtClean="0"/>
              <a:t> and bound to albumin;</a:t>
            </a:r>
          </a:p>
          <a:p>
            <a:pPr algn="just"/>
            <a:r>
              <a:rPr lang="en-GB" sz="2400" dirty="0" smtClean="0"/>
              <a:t>	(b) urine </a:t>
            </a:r>
            <a:r>
              <a:rPr lang="en-GB" sz="2400" dirty="0" err="1" smtClean="0"/>
              <a:t>urinobilinogen</a:t>
            </a:r>
            <a:r>
              <a:rPr lang="en-GB" sz="2400" dirty="0" smtClean="0"/>
              <a:t> increased;</a:t>
            </a:r>
          </a:p>
          <a:p>
            <a:pPr algn="just"/>
            <a:r>
              <a:rPr lang="en-GB" sz="2400" dirty="0" smtClean="0"/>
              <a:t>	(</a:t>
            </a:r>
            <a:r>
              <a:rPr lang="en-GB" sz="2400" dirty="0" smtClean="0"/>
              <a:t>c) serum </a:t>
            </a:r>
            <a:r>
              <a:rPr lang="en-GB" sz="2400" dirty="0" err="1" smtClean="0"/>
              <a:t>haptoglobins</a:t>
            </a:r>
            <a:r>
              <a:rPr lang="en-GB" sz="2400" dirty="0" smtClean="0"/>
              <a:t> absent because the </a:t>
            </a:r>
            <a:r>
              <a:rPr lang="en-GB" sz="2400" dirty="0" err="1" smtClean="0"/>
              <a:t>haptoglobins</a:t>
            </a:r>
            <a:r>
              <a:rPr lang="en-GB" sz="2400" dirty="0" smtClean="0"/>
              <a:t> become saturated with haemoglobin and the complex is removed by RE cells.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i="1" dirty="0" smtClean="0"/>
              <a:t>2 Features of increased red cell production:</a:t>
            </a:r>
          </a:p>
          <a:p>
            <a:pPr algn="just"/>
            <a:r>
              <a:rPr lang="en-GB" sz="2400" dirty="0" smtClean="0"/>
              <a:t>	(a) </a:t>
            </a:r>
            <a:r>
              <a:rPr lang="en-GB" sz="2400" dirty="0" err="1" smtClean="0"/>
              <a:t>reticulocytosis</a:t>
            </a:r>
            <a:r>
              <a:rPr lang="en-GB" sz="2400" dirty="0" smtClean="0"/>
              <a:t>;</a:t>
            </a:r>
            <a:endParaRPr lang="en-GB" sz="2400" dirty="0" smtClean="0"/>
          </a:p>
          <a:p>
            <a:pPr algn="just"/>
            <a:r>
              <a:rPr lang="en-GB" sz="2400" dirty="0" smtClean="0"/>
              <a:t>	(b</a:t>
            </a:r>
            <a:r>
              <a:rPr lang="en-GB" sz="2400" dirty="0" smtClean="0"/>
              <a:t>) bone </a:t>
            </a:r>
            <a:r>
              <a:rPr lang="en-GB" sz="2400" dirty="0" smtClean="0"/>
              <a:t>marrow erythroid hyperplasia; the normal marrow </a:t>
            </a:r>
            <a:r>
              <a:rPr lang="en-GB" sz="2400" dirty="0" err="1" smtClean="0"/>
              <a:t>myeloid:erythoid</a:t>
            </a:r>
            <a:r>
              <a:rPr lang="en-GB" sz="2400" dirty="0" smtClean="0"/>
              <a:t> ratio of 2 : 1 to 12 : 1 is reduced to 1 : 1 or reversed.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i="1" dirty="0" smtClean="0"/>
              <a:t>3 Damaged red cells:</a:t>
            </a:r>
          </a:p>
          <a:p>
            <a:pPr algn="just"/>
            <a:r>
              <a:rPr lang="en-GB" sz="2400" dirty="0" smtClean="0"/>
              <a:t>	(a) morphology (e.g. </a:t>
            </a:r>
            <a:r>
              <a:rPr lang="en-GB" sz="2400" dirty="0" err="1" smtClean="0"/>
              <a:t>microspherocytes</a:t>
            </a:r>
            <a:r>
              <a:rPr lang="en-GB" sz="2400" dirty="0" smtClean="0"/>
              <a:t>, </a:t>
            </a:r>
            <a:r>
              <a:rPr lang="en-GB" sz="2400" dirty="0" err="1" smtClean="0"/>
              <a:t>elliptocytes</a:t>
            </a:r>
            <a:r>
              <a:rPr lang="en-GB" sz="2400" dirty="0" smtClean="0"/>
              <a:t>, fragments);</a:t>
            </a:r>
          </a:p>
          <a:p>
            <a:pPr algn="just"/>
            <a:r>
              <a:rPr lang="en-GB" sz="2400" dirty="0" smtClean="0"/>
              <a:t>	(b) osmotic fragility;</a:t>
            </a:r>
          </a:p>
          <a:p>
            <a:pPr algn="just"/>
            <a:r>
              <a:rPr lang="en-GB" sz="2400" dirty="0" smtClean="0"/>
              <a:t>	(c) specific enzyme, protein or DNA tests.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09600"/>
            <a:ext cx="975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/>
              <a:t>Introduction to </a:t>
            </a:r>
            <a:r>
              <a:rPr lang="en-GB" sz="2800" b="1" dirty="0" err="1" smtClean="0"/>
              <a:t>hypochromic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microcytic</a:t>
            </a:r>
            <a:r>
              <a:rPr lang="en-GB" sz="2800" b="1" dirty="0" smtClean="0"/>
              <a:t> anaemia</a:t>
            </a:r>
          </a:p>
          <a:p>
            <a:pPr algn="just"/>
            <a:r>
              <a:rPr lang="en-GB" sz="2400" dirty="0" smtClean="0"/>
              <a:t>Iron deficiency is </a:t>
            </a:r>
            <a:r>
              <a:rPr lang="en-US" sz="2400" dirty="0" smtClean="0"/>
              <a:t>the major cause of a </a:t>
            </a:r>
            <a:r>
              <a:rPr lang="en-US" sz="2400" dirty="0" err="1" smtClean="0"/>
              <a:t>microcytic</a:t>
            </a:r>
            <a:r>
              <a:rPr lang="en-US" sz="2400" dirty="0" smtClean="0"/>
              <a:t>, </a:t>
            </a:r>
            <a:r>
              <a:rPr lang="en-US" sz="2400" dirty="0" err="1" smtClean="0"/>
              <a:t>hypochromic</a:t>
            </a:r>
            <a:r>
              <a:rPr lang="en-US" sz="2400" dirty="0" smtClean="0"/>
              <a:t> </a:t>
            </a:r>
            <a:r>
              <a:rPr lang="en-US" sz="2400" dirty="0" err="1" smtClean="0"/>
              <a:t>anaemia</a:t>
            </a:r>
            <a:r>
              <a:rPr lang="en-US" sz="2400" dirty="0" smtClean="0"/>
              <a:t>, in which the two red cell indices, mean corpuscular volume (MCV) and mean corpuscular </a:t>
            </a:r>
            <a:r>
              <a:rPr lang="en-US" sz="2400" dirty="0" err="1" smtClean="0"/>
              <a:t>haemoglobin</a:t>
            </a:r>
            <a:r>
              <a:rPr lang="en-US" sz="2400" dirty="0" smtClean="0"/>
              <a:t> (MCH), are reduced and the blood film shows small (</a:t>
            </a:r>
            <a:r>
              <a:rPr lang="en-US" sz="2400" dirty="0" err="1" smtClean="0"/>
              <a:t>microcytic</a:t>
            </a:r>
            <a:r>
              <a:rPr lang="en-US" sz="2400" dirty="0" smtClean="0"/>
              <a:t>) and </a:t>
            </a:r>
            <a:r>
              <a:rPr lang="en-GB" sz="2400" dirty="0" smtClean="0"/>
              <a:t>pale (</a:t>
            </a:r>
            <a:r>
              <a:rPr lang="en-GB" sz="2400" dirty="0" err="1" smtClean="0"/>
              <a:t>hypochromic</a:t>
            </a:r>
            <a:r>
              <a:rPr lang="en-GB" sz="2400" dirty="0" smtClean="0"/>
              <a:t>) red cells.</a:t>
            </a:r>
            <a:r>
              <a:rPr lang="en-GB" sz="2800" b="1" dirty="0" smtClean="0"/>
              <a:t> </a:t>
            </a:r>
            <a:endParaRPr lang="en-GB" sz="2800" b="1" dirty="0"/>
          </a:p>
        </p:txBody>
      </p:sp>
      <p:pic>
        <p:nvPicPr>
          <p:cNvPr id="15" name="Picture 2" descr="C:\Users\Doctor\Desktop\I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100584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octor\Desktop\Iron daily requir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10058400" cy="651421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4800" y="931545"/>
            <a:ext cx="9525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C00000"/>
                </a:solidFill>
              </a:rPr>
              <a:t>Learning Outcomes:</a:t>
            </a:r>
          </a:p>
          <a:p>
            <a:pPr algn="just"/>
            <a:r>
              <a:rPr lang="en-GB" sz="2800" dirty="0"/>
              <a:t>After this session you should be able to:</a:t>
            </a:r>
          </a:p>
          <a:p>
            <a:pPr algn="just"/>
            <a:endParaRPr lang="en-GB" sz="2400" dirty="0" smtClean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Explain how the structure of red blood cells enables them to accomplish their various functions</a:t>
            </a:r>
            <a:r>
              <a:rPr lang="en-GB" sz="2800" dirty="0" smtClean="0"/>
              <a:t>. </a:t>
            </a:r>
            <a:r>
              <a:rPr lang="en-GB" sz="2800" i="1" dirty="0" smtClean="0">
                <a:solidFill>
                  <a:srgbClr val="FF0000"/>
                </a:solidFill>
              </a:rPr>
              <a:t>LO1</a:t>
            </a:r>
            <a:endParaRPr lang="en-GB" sz="2800" i="1" dirty="0" smtClean="0">
              <a:solidFill>
                <a:srgbClr val="FF0000"/>
              </a:solidFill>
            </a:endParaRPr>
          </a:p>
          <a:p>
            <a:pPr indent="457200" algn="just">
              <a:spcAft>
                <a:spcPts val="600"/>
              </a:spcAft>
              <a:buFont typeface="Arial" pitchFamily="34" charset="0"/>
              <a:buChar char="•"/>
            </a:pPr>
            <a:endParaRPr lang="en-GB" sz="2800" dirty="0" smtClean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Define and classify anaemia.</a:t>
            </a:r>
            <a:r>
              <a:rPr lang="en-GB" sz="2800" i="1" dirty="0" smtClean="0">
                <a:solidFill>
                  <a:srgbClr val="FF0000"/>
                </a:solidFill>
              </a:rPr>
              <a:t> LO2</a:t>
            </a:r>
            <a:endParaRPr lang="en-GB" sz="2800" dirty="0" smtClean="0"/>
          </a:p>
          <a:p>
            <a:pPr indent="457200" algn="just">
              <a:spcAft>
                <a:spcPts val="600"/>
              </a:spcAft>
              <a:buFont typeface="Arial" pitchFamily="34" charset="0"/>
              <a:buChar char="•"/>
            </a:pPr>
            <a:endParaRPr lang="en-GB" sz="2800" dirty="0" smtClean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Explain the physiological adaptations to anaemia, and the resulting clinical features.</a:t>
            </a:r>
            <a:r>
              <a:rPr lang="en-GB" sz="2800" i="1" dirty="0" smtClean="0">
                <a:solidFill>
                  <a:srgbClr val="FF0000"/>
                </a:solidFill>
              </a:rPr>
              <a:t> LO3</a:t>
            </a:r>
            <a:endParaRPr lang="en-GB" sz="2800" dirty="0" smtClean="0"/>
          </a:p>
          <a:p>
            <a:pPr indent="457200" algn="just">
              <a:spcAft>
                <a:spcPts val="600"/>
              </a:spcAft>
              <a:buFont typeface="Arial" pitchFamily="34" charset="0"/>
              <a:buChar char="•"/>
            </a:pPr>
            <a:endParaRPr lang="en-GB" sz="2800" dirty="0" smtClean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Describe the mechanisms of anaemia in the context of other diseases including the common </a:t>
            </a:r>
            <a:r>
              <a:rPr lang="en-GB" sz="2800" dirty="0" smtClean="0"/>
              <a:t>‘Anaemia </a:t>
            </a:r>
            <a:r>
              <a:rPr lang="en-GB" sz="2800" dirty="0" smtClean="0"/>
              <a:t>of chronic </a:t>
            </a:r>
            <a:r>
              <a:rPr lang="en-GB" sz="2800" dirty="0" smtClean="0"/>
              <a:t>disease’</a:t>
            </a:r>
            <a:r>
              <a:rPr lang="en-GB" sz="2800" i="1" dirty="0" smtClean="0">
                <a:solidFill>
                  <a:srgbClr val="FF0000"/>
                </a:solidFill>
              </a:rPr>
              <a:t> </a:t>
            </a:r>
            <a:r>
              <a:rPr lang="en-GB" sz="2800" i="1" dirty="0" smtClean="0">
                <a:solidFill>
                  <a:srgbClr val="FF0000"/>
                </a:solidFill>
              </a:rPr>
              <a:t>LO4</a:t>
            </a:r>
            <a:endParaRPr lang="en-GB" sz="2800" dirty="0"/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octor\Desktop\causes of iron deficien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"/>
            <a:ext cx="8001000" cy="7162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octor\Desktop\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" y="609601"/>
            <a:ext cx="86106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8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09600"/>
            <a:ext cx="49530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Clinical presentation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General symptoms and signs of anaemia.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Painless </a:t>
            </a:r>
            <a:r>
              <a:rPr lang="en-GB" sz="2800" dirty="0" err="1" smtClean="0"/>
              <a:t>glossitis</a:t>
            </a:r>
            <a:r>
              <a:rPr lang="en-GB" sz="2800" dirty="0" smtClean="0"/>
              <a:t>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Brittle, ridged or spoon nails (</a:t>
            </a:r>
            <a:r>
              <a:rPr lang="en-GB" sz="2800" dirty="0" err="1" smtClean="0"/>
              <a:t>koilonychia</a:t>
            </a:r>
            <a:r>
              <a:rPr lang="en-GB" sz="2800" dirty="0" smtClean="0"/>
              <a:t>)(a)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Angular </a:t>
            </a:r>
            <a:r>
              <a:rPr lang="en-GB" sz="2800" dirty="0" err="1" smtClean="0"/>
              <a:t>stomatitis</a:t>
            </a:r>
            <a:r>
              <a:rPr lang="en-GB" sz="2800" dirty="0" smtClean="0"/>
              <a:t>(b),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Unusual dietary cravings (pica)..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In children, iron deficiency is particularly significant as it can cause irritability, poor cognitive function and a decline in psychomotor development. </a:t>
            </a:r>
            <a:endParaRPr lang="en-GB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9600"/>
            <a:ext cx="5105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octor\Desktop\I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057400"/>
            <a:ext cx="6248399" cy="5715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09600"/>
            <a:ext cx="922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Haematological findings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Even before anaemia occurs, the red cell indices fall and they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fall progressively as the anaemia becomes more severe. 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0" y="1981200"/>
            <a:ext cx="38100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The blood film shows </a:t>
            </a:r>
            <a:r>
              <a:rPr lang="en-GB" sz="2800" dirty="0" err="1" smtClean="0"/>
              <a:t>hypochromic</a:t>
            </a:r>
            <a:r>
              <a:rPr lang="en-GB" sz="2800" dirty="0" smtClean="0"/>
              <a:t>, </a:t>
            </a:r>
            <a:r>
              <a:rPr lang="en-GB" sz="2800" dirty="0" err="1" smtClean="0"/>
              <a:t>microcytic</a:t>
            </a:r>
            <a:r>
              <a:rPr lang="en-GB" sz="2800" dirty="0" smtClean="0"/>
              <a:t> cells with occasional target cells and pencil shaped  </a:t>
            </a:r>
            <a:r>
              <a:rPr lang="en-GB" sz="2800" dirty="0" err="1" smtClean="0"/>
              <a:t>poikilocytes</a:t>
            </a:r>
            <a:r>
              <a:rPr lang="en-GB" sz="28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 err="1" smtClean="0"/>
              <a:t>reticulocyte</a:t>
            </a:r>
            <a:r>
              <a:rPr lang="en-GB" sz="2800" dirty="0" smtClean="0"/>
              <a:t> count is low in relation to the degree of anaemia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597" y="717322"/>
            <a:ext cx="9706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/>
              <a:t>Anaemia of chronic disease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One of the most common anaemias 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Normochromic</a:t>
            </a:r>
            <a:r>
              <a:rPr lang="en-US" sz="2800" dirty="0"/>
              <a:t>, normocytic or mildly hypochromic (</a:t>
            </a:r>
            <a:r>
              <a:rPr lang="en-US" sz="2800" dirty="0" smtClean="0"/>
              <a:t>MCV rarely </a:t>
            </a:r>
            <a:r>
              <a:rPr lang="en-US" sz="2800" dirty="0"/>
              <a:t>&lt;75 </a:t>
            </a:r>
            <a:r>
              <a:rPr lang="en-US" sz="2800" dirty="0" err="1"/>
              <a:t>fL</a:t>
            </a:r>
            <a:r>
              <a:rPr lang="en-US" sz="2800" dirty="0"/>
              <a:t>) indices and red cell </a:t>
            </a:r>
            <a:r>
              <a:rPr lang="en-US" sz="2800" dirty="0" smtClean="0"/>
              <a:t>morphology.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Mild </a:t>
            </a:r>
            <a:r>
              <a:rPr lang="en-GB" sz="2800" dirty="0"/>
              <a:t>and non‐progressive anaemia </a:t>
            </a:r>
            <a:r>
              <a:rPr lang="en-GB" sz="2800" dirty="0" smtClean="0"/>
              <a:t>(</a:t>
            </a:r>
            <a:r>
              <a:rPr lang="en-GB" sz="2800" dirty="0" err="1" smtClean="0"/>
              <a:t>Hb</a:t>
            </a:r>
            <a:r>
              <a:rPr lang="en-GB" sz="2800" dirty="0" smtClean="0"/>
              <a:t> rarely &lt;90 </a:t>
            </a:r>
            <a:r>
              <a:rPr lang="en-GB" sz="2800" dirty="0"/>
              <a:t>g/L</a:t>
            </a:r>
            <a:r>
              <a:rPr lang="en-GB" sz="2800" dirty="0" smtClean="0"/>
              <a:t>)</a:t>
            </a:r>
          </a:p>
          <a:p>
            <a:pPr algn="just"/>
            <a:endParaRPr lang="en-GB" sz="2800" i="1" dirty="0" smtClean="0"/>
          </a:p>
          <a:p>
            <a:pPr algn="just"/>
            <a:r>
              <a:rPr lang="en-US" sz="2800" i="1" dirty="0"/>
              <a:t>The pathogenesis of this </a:t>
            </a:r>
            <a:r>
              <a:rPr lang="en-GB" sz="2800" i="1" noProof="1" smtClean="0"/>
              <a:t>anaemia</a:t>
            </a:r>
            <a:r>
              <a:rPr lang="en-US" sz="2800" i="1" dirty="0" smtClean="0"/>
              <a:t> </a:t>
            </a:r>
            <a:r>
              <a:rPr lang="en-US" sz="2800" i="1" dirty="0"/>
              <a:t>appears to be related </a:t>
            </a:r>
            <a:r>
              <a:rPr lang="en-US" sz="2800" i="1" dirty="0" smtClean="0"/>
              <a:t>to:</a:t>
            </a:r>
            <a:endParaRPr lang="en-US" sz="2800" i="1" dirty="0"/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decreased release of iron from macrophages to plasma </a:t>
            </a:r>
            <a:r>
              <a:rPr lang="en-US" sz="2800" dirty="0" smtClean="0"/>
              <a:t>because of </a:t>
            </a:r>
            <a:r>
              <a:rPr lang="en-US" sz="2800" dirty="0"/>
              <a:t>raised serum </a:t>
            </a:r>
            <a:r>
              <a:rPr lang="en-GB" sz="2800" dirty="0" err="1" smtClean="0"/>
              <a:t>hepcidin</a:t>
            </a:r>
            <a:r>
              <a:rPr lang="en-US" sz="2800" dirty="0" smtClean="0"/>
              <a:t> levels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reduced </a:t>
            </a:r>
            <a:r>
              <a:rPr lang="en-US" sz="2800" dirty="0"/>
              <a:t>red cell lifespan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an </a:t>
            </a:r>
            <a:r>
              <a:rPr lang="en-US" sz="2800" dirty="0"/>
              <a:t>inadequate erythropoietin response to </a:t>
            </a:r>
            <a:r>
              <a:rPr lang="en-GB" sz="2800" noProof="1" smtClean="0"/>
              <a:t>anaemia</a:t>
            </a:r>
            <a:r>
              <a:rPr lang="en-US" sz="2800" dirty="0" smtClean="0"/>
              <a:t> </a:t>
            </a:r>
            <a:r>
              <a:rPr lang="en-US" sz="2800" dirty="0"/>
              <a:t>caused </a:t>
            </a:r>
            <a:r>
              <a:rPr lang="en-US" sz="2800" dirty="0" smtClean="0"/>
              <a:t>by the </a:t>
            </a:r>
            <a:r>
              <a:rPr lang="en-US" sz="2800" dirty="0"/>
              <a:t>effects of cytokines such as IL‐1 and </a:t>
            </a:r>
            <a:r>
              <a:rPr lang="en-GB" sz="2800" dirty="0" smtClean="0"/>
              <a:t>tumour</a:t>
            </a:r>
            <a:r>
              <a:rPr lang="en-US" sz="2800" dirty="0" smtClean="0"/>
              <a:t> </a:t>
            </a:r>
            <a:r>
              <a:rPr lang="en-US" sz="2800" dirty="0"/>
              <a:t>necrosis </a:t>
            </a:r>
            <a:r>
              <a:rPr lang="en-US" sz="2800" dirty="0" smtClean="0"/>
              <a:t>factor (TNF</a:t>
            </a:r>
            <a:r>
              <a:rPr lang="en-US" sz="2800" dirty="0"/>
              <a:t>) on erythropoiesis.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48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ctor\Desktop\A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329" y="609601"/>
            <a:ext cx="8500871" cy="65531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ctor\Desktop\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LO2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Doctor\Desktop\IDA A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10058401" cy="7162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octor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6750"/>
            <a:ext cx="10077450" cy="710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octor\Desktop\Iron absorp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"/>
            <a:ext cx="8686800" cy="71627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90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The red cell:</a:t>
            </a:r>
          </a:p>
          <a:p>
            <a:pPr algn="just"/>
            <a:r>
              <a:rPr lang="en-GB" sz="2800" dirty="0" smtClean="0"/>
              <a:t>In order to carry haemoglobin into close contact with the tissues and for successful gaseous exchange, the red cell, 8 </a:t>
            </a:r>
            <a:r>
              <a:rPr lang="en-GB" sz="2800" dirty="0" err="1" smtClean="0"/>
              <a:t>μm</a:t>
            </a:r>
            <a:r>
              <a:rPr lang="en-GB" sz="2800" dirty="0" smtClean="0"/>
              <a:t> in diameter, must be able to pass repeatedly through the microcirculation whose minimum diameter is 3.5 </a:t>
            </a:r>
            <a:r>
              <a:rPr lang="en-GB" sz="2800" dirty="0" err="1" smtClean="0"/>
              <a:t>μm</a:t>
            </a:r>
            <a:r>
              <a:rPr lang="en-GB" sz="2800" dirty="0" smtClean="0"/>
              <a:t>.</a:t>
            </a:r>
          </a:p>
          <a:p>
            <a:pPr algn="just"/>
            <a:r>
              <a:rPr lang="en-GB" sz="2800" dirty="0" smtClean="0"/>
              <a:t>To fulfil these functions, the cell is a flexible biconcave disc with an ability to generate energy as adenosine </a:t>
            </a:r>
            <a:r>
              <a:rPr lang="en-GB" sz="2800" dirty="0" err="1" smtClean="0"/>
              <a:t>triphosphate</a:t>
            </a:r>
            <a:r>
              <a:rPr lang="en-GB" sz="2800" dirty="0" smtClean="0"/>
              <a:t> (ATP) by the anaerobic </a:t>
            </a:r>
            <a:r>
              <a:rPr lang="en-GB" sz="2800" dirty="0" err="1" smtClean="0"/>
              <a:t>glycolytic</a:t>
            </a:r>
            <a:r>
              <a:rPr lang="en-GB" sz="2800" dirty="0" smtClean="0"/>
              <a:t> pathway</a:t>
            </a:r>
            <a:endParaRPr lang="en-GB" sz="2800" dirty="0"/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octor\Desktop\R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10058400" cy="35051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609600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Introduction to </a:t>
            </a:r>
            <a:r>
              <a:rPr lang="en-GB" sz="2800" b="1" dirty="0" err="1" smtClean="0"/>
              <a:t>macrocytic</a:t>
            </a:r>
            <a:r>
              <a:rPr lang="en-GB" sz="2800" b="1" dirty="0" smtClean="0"/>
              <a:t> anaemia</a:t>
            </a:r>
          </a:p>
          <a:p>
            <a:pPr algn="just"/>
            <a:r>
              <a:rPr lang="en-US" sz="2800" dirty="0" smtClean="0"/>
              <a:t>In macrocytic </a:t>
            </a:r>
            <a:r>
              <a:rPr lang="en-GB" sz="2800" dirty="0" smtClean="0"/>
              <a:t>anaemia</a:t>
            </a:r>
            <a:r>
              <a:rPr lang="en-US" sz="2800" dirty="0" smtClean="0"/>
              <a:t> </a:t>
            </a:r>
            <a:r>
              <a:rPr lang="en-US" sz="2800" dirty="0" smtClean="0"/>
              <a:t>the red cells are abnormally large (mean corpuscular volume, MCV &gt;95 </a:t>
            </a:r>
            <a:r>
              <a:rPr lang="en-US" sz="2800" dirty="0" err="1" smtClean="0"/>
              <a:t>fL</a:t>
            </a:r>
            <a:r>
              <a:rPr lang="en-US" sz="2800" dirty="0" smtClean="0"/>
              <a:t>). </a:t>
            </a:r>
          </a:p>
          <a:p>
            <a:pPr algn="just"/>
            <a:r>
              <a:rPr lang="en-US" sz="2800" dirty="0" smtClean="0"/>
              <a:t>There are several causes but they can be broadly subdivided into </a:t>
            </a:r>
            <a:r>
              <a:rPr lang="en-US" sz="2800" dirty="0" err="1" smtClean="0"/>
              <a:t>megaloblastic</a:t>
            </a:r>
            <a:r>
              <a:rPr lang="en-US" sz="2800" dirty="0" smtClean="0"/>
              <a:t> and non‐</a:t>
            </a:r>
            <a:r>
              <a:rPr lang="en-US" sz="2800" dirty="0" err="1" smtClean="0"/>
              <a:t>megaloblastic</a:t>
            </a:r>
            <a:r>
              <a:rPr lang="en-US" sz="2800" dirty="0" smtClean="0"/>
              <a:t>, based on the appearance of developing erythroblasts in the bone marrow.</a:t>
            </a:r>
            <a:endParaRPr lang="en-GB" sz="2800" dirty="0"/>
          </a:p>
        </p:txBody>
      </p:sp>
      <p:pic>
        <p:nvPicPr>
          <p:cNvPr id="3074" name="Picture 2" descr="C:\Users\Docto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1"/>
            <a:ext cx="100584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ctor\Desktop\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ctor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39542"/>
            <a:ext cx="100584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609600"/>
            <a:ext cx="967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The biochemical basis of </a:t>
            </a:r>
            <a:r>
              <a:rPr lang="en-GB" dirty="0" err="1" smtClean="0"/>
              <a:t>megaloblastic</a:t>
            </a:r>
            <a:r>
              <a:rPr lang="en-GB" dirty="0" smtClean="0"/>
              <a:t> anaemia caused by vitamin B</a:t>
            </a:r>
            <a:r>
              <a:rPr lang="en-GB" baseline="-25000" dirty="0" smtClean="0"/>
              <a:t>12</a:t>
            </a:r>
            <a:r>
              <a:rPr lang="en-GB" dirty="0" smtClean="0"/>
              <a:t> or </a:t>
            </a:r>
            <a:r>
              <a:rPr lang="en-GB" dirty="0" err="1" smtClean="0"/>
              <a:t>folate</a:t>
            </a:r>
            <a:r>
              <a:rPr lang="en-GB" dirty="0" smtClean="0"/>
              <a:t> deficiency. </a:t>
            </a:r>
            <a:r>
              <a:rPr lang="en-GB" dirty="0" err="1" smtClean="0"/>
              <a:t>Folate</a:t>
            </a:r>
            <a:r>
              <a:rPr lang="en-GB" dirty="0" smtClean="0"/>
              <a:t> is required in one of its coenzyme  form, 5,10-methylene </a:t>
            </a:r>
            <a:r>
              <a:rPr lang="en-GB" dirty="0" err="1" smtClean="0"/>
              <a:t>tetrahydrofolate</a:t>
            </a:r>
            <a:r>
              <a:rPr lang="en-GB" dirty="0" smtClean="0"/>
              <a:t> (THF) </a:t>
            </a:r>
            <a:r>
              <a:rPr lang="en-GB" dirty="0" err="1" smtClean="0"/>
              <a:t>polyglutamate</a:t>
            </a:r>
            <a:r>
              <a:rPr lang="en-GB" dirty="0" smtClean="0"/>
              <a:t>, in the synthesis of </a:t>
            </a:r>
            <a:r>
              <a:rPr lang="en-GB" dirty="0" err="1" smtClean="0"/>
              <a:t>thymidine</a:t>
            </a:r>
            <a:r>
              <a:rPr lang="en-GB" dirty="0" smtClean="0"/>
              <a:t> </a:t>
            </a:r>
            <a:r>
              <a:rPr lang="en-GB" dirty="0" err="1" smtClean="0"/>
              <a:t>monophosphate</a:t>
            </a:r>
            <a:r>
              <a:rPr lang="en-GB" dirty="0" smtClean="0"/>
              <a:t> from its precursor </a:t>
            </a:r>
            <a:r>
              <a:rPr lang="en-GB" dirty="0" err="1" smtClean="0"/>
              <a:t>deoxyuridine</a:t>
            </a:r>
            <a:r>
              <a:rPr lang="en-GB" dirty="0" smtClean="0"/>
              <a:t> </a:t>
            </a:r>
            <a:r>
              <a:rPr lang="en-GB" dirty="0" err="1" smtClean="0"/>
              <a:t>monophosphate</a:t>
            </a:r>
            <a:r>
              <a:rPr lang="en-GB" dirty="0" smtClean="0"/>
              <a:t>. Vitamin B</a:t>
            </a:r>
            <a:r>
              <a:rPr lang="en-GB" baseline="-25000" dirty="0" smtClean="0"/>
              <a:t>12</a:t>
            </a:r>
            <a:r>
              <a:rPr lang="en-GB" dirty="0" smtClean="0"/>
              <a:t> is needed to convert methyl THF, which enters the cells from plasma, to THF, from which </a:t>
            </a:r>
            <a:r>
              <a:rPr lang="en-GB" dirty="0" err="1" smtClean="0"/>
              <a:t>polyglutamate</a:t>
            </a:r>
            <a:r>
              <a:rPr lang="en-GB" dirty="0" smtClean="0"/>
              <a:t> forms of </a:t>
            </a:r>
            <a:r>
              <a:rPr lang="en-GB" dirty="0" err="1" smtClean="0"/>
              <a:t>folate</a:t>
            </a:r>
            <a:r>
              <a:rPr lang="en-GB" dirty="0" smtClean="0"/>
              <a:t> are synthesized. Dietary </a:t>
            </a:r>
            <a:r>
              <a:rPr lang="en-GB" dirty="0" err="1" smtClean="0"/>
              <a:t>folates</a:t>
            </a:r>
            <a:r>
              <a:rPr lang="en-GB" dirty="0" smtClean="0"/>
              <a:t> are all converted to methyl THF (a </a:t>
            </a:r>
            <a:r>
              <a:rPr lang="en-GB" dirty="0" err="1" smtClean="0"/>
              <a:t>monoglutamate</a:t>
            </a:r>
            <a:r>
              <a:rPr lang="en-GB" dirty="0" smtClean="0"/>
              <a:t>) by the small intestine.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octor\Desktop\b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599"/>
            <a:ext cx="8686800" cy="719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6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octor\Desktop\fol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"/>
            <a:ext cx="8686799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9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09600"/>
            <a:ext cx="56388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Clinical features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The onset is usually insidious with gradually progressive symptoms and signs of anaemia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Mildly jaundiced (lemon yellow) increased ineffective </a:t>
            </a:r>
            <a:r>
              <a:rPr lang="en-GB" sz="2800" dirty="0" err="1" smtClean="0"/>
              <a:t>erythropoiesis</a:t>
            </a:r>
            <a:endParaRPr lang="en-GB" sz="28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err="1" smtClean="0"/>
              <a:t>Glossitis</a:t>
            </a:r>
            <a:r>
              <a:rPr lang="en-GB" sz="2800" dirty="0" smtClean="0"/>
              <a:t> (a beefy‐red sore tongue)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Angular </a:t>
            </a:r>
            <a:r>
              <a:rPr lang="en-GB" sz="2800" dirty="0" err="1" smtClean="0"/>
              <a:t>cheilosis</a:t>
            </a:r>
            <a:r>
              <a:rPr lang="en-GB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Mild symptoms of </a:t>
            </a:r>
            <a:r>
              <a:rPr lang="en-GB" sz="2800" dirty="0" err="1" smtClean="0"/>
              <a:t>malabsorption</a:t>
            </a:r>
            <a:r>
              <a:rPr lang="en-GB" sz="2800" dirty="0" smtClean="0"/>
              <a:t> with loss of weight may be present because of the epithelial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abnormality.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err="1" smtClean="0"/>
              <a:t>Purpura</a:t>
            </a:r>
            <a:r>
              <a:rPr lang="en-GB" sz="2800" dirty="0" smtClean="0"/>
              <a:t> as a result of thrombocytopenia</a:t>
            </a:r>
            <a:endParaRPr lang="en-GB" sz="2800" dirty="0"/>
          </a:p>
        </p:txBody>
      </p:sp>
      <p:pic>
        <p:nvPicPr>
          <p:cNvPr id="14" name="Picture 3" descr="C:\Users\Docto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609600"/>
            <a:ext cx="4419600" cy="4648200"/>
          </a:xfrm>
          <a:prstGeom prst="rect">
            <a:avLst/>
          </a:prstGeom>
          <a:noFill/>
        </p:spPr>
      </p:pic>
      <p:pic>
        <p:nvPicPr>
          <p:cNvPr id="15" name="Picture 2" descr="C:\Users\Doctor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257800"/>
            <a:ext cx="3048000" cy="2514600"/>
          </a:xfrm>
          <a:prstGeom prst="rect">
            <a:avLst/>
          </a:prstGeom>
          <a:noFill/>
        </p:spPr>
      </p:pic>
      <p:pic>
        <p:nvPicPr>
          <p:cNvPr id="16" name="Picture 2" descr="C:\Users\Doctor\Desktop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257800"/>
            <a:ext cx="31242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1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609600"/>
            <a:ext cx="967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Vitamin B12 neuropathy (</a:t>
            </a:r>
            <a:r>
              <a:rPr lang="en-GB" sz="2800" b="1" dirty="0" err="1" smtClean="0"/>
              <a:t>subacute</a:t>
            </a:r>
            <a:r>
              <a:rPr lang="en-GB" sz="2800" b="1" dirty="0" smtClean="0"/>
              <a:t> combined degeneration of the cord)</a:t>
            </a:r>
            <a:r>
              <a:rPr lang="en-US" sz="28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A progressive neuropathy affecting the peripheral sensory nerves and posterior and lateral columns. The neuropathy is symmetrical and affects the lower limbs more than the upper limbs.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Accumulation of </a:t>
            </a:r>
            <a:r>
              <a:rPr lang="en-US" sz="2800" i="1" dirty="0" smtClean="0"/>
              <a:t>S‐</a:t>
            </a:r>
            <a:r>
              <a:rPr lang="en-US" sz="2800" i="1" dirty="0" err="1" smtClean="0"/>
              <a:t>adenosyl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homocysteine</a:t>
            </a:r>
            <a:r>
              <a:rPr lang="en-US" sz="2800" i="1" dirty="0" smtClean="0"/>
              <a:t> and reduced levels </a:t>
            </a:r>
            <a:r>
              <a:rPr lang="en-US" sz="2800" dirty="0" smtClean="0"/>
              <a:t>of </a:t>
            </a:r>
            <a:r>
              <a:rPr lang="en-US" sz="2800" i="1" dirty="0" smtClean="0"/>
              <a:t>S‐</a:t>
            </a:r>
            <a:r>
              <a:rPr lang="en-US" sz="2800" i="1" dirty="0" err="1" smtClean="0"/>
              <a:t>adenosyl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methionine</a:t>
            </a:r>
            <a:r>
              <a:rPr lang="en-US" sz="2800" i="1" dirty="0" smtClean="0"/>
              <a:t> in nervous tissue resulting in defective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of myelin and other substrates.</a:t>
            </a:r>
            <a:endParaRPr lang="en-GB" sz="2800" dirty="0"/>
          </a:p>
        </p:txBody>
      </p:sp>
      <p:pic>
        <p:nvPicPr>
          <p:cNvPr id="1026" name="Picture 2" descr="C:\Users\Docto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95800"/>
            <a:ext cx="769620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7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09600"/>
            <a:ext cx="5105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Neural tube defect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err="1" smtClean="0"/>
              <a:t>Folate</a:t>
            </a:r>
            <a:r>
              <a:rPr lang="en-US" sz="2800" dirty="0" smtClean="0"/>
              <a:t> or B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 deficiency in the mother predisposes to neural </a:t>
            </a:r>
            <a:r>
              <a:rPr lang="en-GB" sz="2800" dirty="0" smtClean="0"/>
              <a:t>tube defect (NTD) (anencephaly, </a:t>
            </a:r>
            <a:r>
              <a:rPr lang="en-GB" sz="2800" dirty="0" err="1" smtClean="0"/>
              <a:t>spina</a:t>
            </a:r>
            <a:r>
              <a:rPr lang="en-GB" sz="2800" dirty="0" smtClean="0"/>
              <a:t> bifida or </a:t>
            </a:r>
            <a:r>
              <a:rPr lang="en-GB" sz="2800" dirty="0" err="1" smtClean="0"/>
              <a:t>encephalocoele</a:t>
            </a:r>
            <a:r>
              <a:rPr lang="en-GB" sz="2800" dirty="0" smtClean="0"/>
              <a:t>) </a:t>
            </a:r>
            <a:r>
              <a:rPr lang="en-US" sz="2800" dirty="0" smtClean="0"/>
              <a:t>in the fetus.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The lower the maternal serum or red cell </a:t>
            </a:r>
            <a:r>
              <a:rPr lang="en-US" sz="2800" dirty="0" err="1" smtClean="0"/>
              <a:t>folate</a:t>
            </a:r>
            <a:r>
              <a:rPr lang="en-US" sz="2800" dirty="0" smtClean="0"/>
              <a:t> or serum B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 levels, the higher the incidence of NTDs.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Moreover, supplementation of the diet with folic acid at the time of conception and in early pregnancy reduces the incidence of NTD by 75%.</a:t>
            </a:r>
            <a:endParaRPr lang="en-GB" sz="2800" dirty="0"/>
          </a:p>
        </p:txBody>
      </p:sp>
      <p:pic>
        <p:nvPicPr>
          <p:cNvPr id="14" name="Picture 2" descr="C:\Users\Doctor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9600"/>
            <a:ext cx="48768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09600"/>
            <a:ext cx="84582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Haematological findings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err="1" smtClean="0"/>
              <a:t>Macrocytosis</a:t>
            </a:r>
            <a:r>
              <a:rPr lang="en-GB" sz="2800" dirty="0" smtClean="0"/>
              <a:t> (MCV &gt;95 </a:t>
            </a:r>
            <a:r>
              <a:rPr lang="en-GB" sz="2800" dirty="0" err="1" smtClean="0"/>
              <a:t>fL</a:t>
            </a:r>
            <a:r>
              <a:rPr lang="en-GB" sz="2800" dirty="0" smtClean="0"/>
              <a:t>) 120–140 </a:t>
            </a:r>
            <a:r>
              <a:rPr lang="en-GB" sz="2800" dirty="0" err="1" smtClean="0"/>
              <a:t>fL</a:t>
            </a:r>
            <a:r>
              <a:rPr lang="en-GB" sz="2800" dirty="0" smtClean="0"/>
              <a:t> in severe cases)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err="1" smtClean="0"/>
              <a:t>Macrocytes</a:t>
            </a:r>
            <a:r>
              <a:rPr lang="en-GB" sz="2800" dirty="0" smtClean="0"/>
              <a:t> are typically oval.</a:t>
            </a:r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err="1" smtClean="0"/>
              <a:t>reticulocyte</a:t>
            </a:r>
            <a:r>
              <a:rPr lang="en-US" sz="2800" dirty="0" smtClean="0"/>
              <a:t> count is low</a:t>
            </a:r>
            <a:r>
              <a:rPr lang="en-GB" sz="2800" dirty="0" smtClean="0"/>
              <a:t> </a:t>
            </a:r>
          </a:p>
        </p:txBody>
      </p:sp>
      <p:pic>
        <p:nvPicPr>
          <p:cNvPr id="16" name="Picture 2" descr="C:\Users\Doctor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270" y="1600200"/>
            <a:ext cx="4834129" cy="5486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2514600"/>
            <a:ext cx="541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WBC and PLT may be </a:t>
            </a:r>
            <a:r>
              <a:rPr lang="en-US" sz="2800" dirty="0" smtClean="0"/>
              <a:t>reduced (severe cases)</a:t>
            </a:r>
            <a:endParaRPr lang="en-GB" sz="2800" dirty="0" smtClean="0"/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err="1" smtClean="0"/>
              <a:t>Hypersegmented</a:t>
            </a:r>
            <a:r>
              <a:rPr lang="en-US" sz="2800" dirty="0" smtClean="0"/>
              <a:t> neutrophils (with six or more lobes</a:t>
            </a:r>
            <a:r>
              <a:rPr lang="en-US" sz="2800" dirty="0"/>
              <a:t>).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b="1" dirty="0" smtClean="0"/>
              <a:t>bone </a:t>
            </a:r>
            <a:r>
              <a:rPr lang="en-US" sz="2800" b="1" dirty="0"/>
              <a:t>marrow</a:t>
            </a:r>
            <a:r>
              <a:rPr lang="en-US" sz="2800" dirty="0"/>
              <a:t> </a:t>
            </a:r>
            <a:r>
              <a:rPr lang="en-US" sz="2800" dirty="0" smtClean="0"/>
              <a:t>is </a:t>
            </a:r>
            <a:r>
              <a:rPr lang="en-US" sz="2800" dirty="0" err="1" smtClean="0"/>
              <a:t>hypercellular</a:t>
            </a:r>
            <a:endParaRPr lang="en-US" sz="2800" dirty="0"/>
          </a:p>
          <a:p>
            <a:r>
              <a:rPr lang="en-US" sz="2800" dirty="0" smtClean="0"/>
              <a:t>-erythroblasts are large (open</a:t>
            </a:r>
            <a:r>
              <a:rPr lang="en-US" sz="2800" dirty="0"/>
              <a:t>, fine</a:t>
            </a:r>
            <a:r>
              <a:rPr lang="en-US" sz="2800" dirty="0" smtClean="0"/>
              <a:t>, </a:t>
            </a:r>
            <a:r>
              <a:rPr lang="en-US" sz="2800" dirty="0"/>
              <a:t>primitive </a:t>
            </a:r>
            <a:r>
              <a:rPr lang="en-US" sz="2800" dirty="0" smtClean="0"/>
              <a:t>chromatin but </a:t>
            </a:r>
            <a:r>
              <a:rPr lang="en-US" sz="2800" dirty="0"/>
              <a:t>normal cytoplasmic </a:t>
            </a:r>
            <a:r>
              <a:rPr lang="en-US" sz="2800" dirty="0" err="1" smtClean="0"/>
              <a:t>haemoglobinization</a:t>
            </a:r>
            <a:endParaRPr lang="en-US" sz="2800" dirty="0" smtClean="0"/>
          </a:p>
          <a:p>
            <a:r>
              <a:rPr lang="en-US" sz="2800" dirty="0" smtClean="0"/>
              <a:t>-Giant </a:t>
            </a:r>
            <a:r>
              <a:rPr lang="en-US" sz="2800" dirty="0" err="1" smtClean="0"/>
              <a:t>metamyelocytes</a:t>
            </a:r>
            <a:r>
              <a:rPr lang="en-US" sz="2800" dirty="0" smtClean="0"/>
              <a:t> </a:t>
            </a:r>
            <a:r>
              <a:rPr lang="en-US" sz="2800" dirty="0"/>
              <a:t>are characteristic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096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Red cell membrane</a:t>
            </a:r>
          </a:p>
          <a:p>
            <a:pPr algn="just"/>
            <a:r>
              <a:rPr lang="en-US" sz="2800" dirty="0" smtClean="0"/>
              <a:t>The red cell membrane comprises a lipid </a:t>
            </a:r>
            <a:r>
              <a:rPr lang="en-US" sz="2800" dirty="0" err="1" smtClean="0"/>
              <a:t>bilayer</a:t>
            </a:r>
            <a:r>
              <a:rPr lang="en-US" sz="2800" dirty="0" smtClean="0"/>
              <a:t>, integral </a:t>
            </a:r>
            <a:r>
              <a:rPr lang="en-GB" sz="2800" dirty="0" smtClean="0"/>
              <a:t>membrane proteins and a membrane skeleton.</a:t>
            </a:r>
          </a:p>
          <a:p>
            <a:pPr algn="just"/>
            <a:r>
              <a:rPr lang="en-US" sz="2800" dirty="0" smtClean="0"/>
              <a:t>Approximately 50% of the membrane is protein, 20% phospholipids, 20% cholesterol molecules and up to 10% is carbohydrate.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ctor\Desktop\RED CELL membr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10058400" cy="46482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ctor\Desktop\diagn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100584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3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octor\Desktop\Treat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100584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5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ctor\Desktop\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599"/>
            <a:ext cx="10058400" cy="518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5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7324" y="2514600"/>
            <a:ext cx="825361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Many thanks for your attention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1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Defects of the membrane proteins explain some of the abnormalities of shape of the red cell membrane (e.g. hereditary spherocytosis and </a:t>
            </a:r>
            <a:r>
              <a:rPr lang="en-US" sz="2800" dirty="0" err="1" smtClean="0"/>
              <a:t>elliptocytosis</a:t>
            </a:r>
            <a:r>
              <a:rPr lang="en-US" sz="2800" dirty="0" smtClean="0"/>
              <a:t>), while alterations in lipid composition because of congenital or acquired abnormalities in plasma cholesterol or phospholipid may be associated with other membrane abnormalities.</a:t>
            </a:r>
            <a:endParaRPr lang="en-GB" sz="2800" dirty="0"/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ctor\Desktop\RED CELL abnormal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10058400" cy="44957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75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Haemoglobin</a:t>
            </a:r>
          </a:p>
          <a:p>
            <a:pPr algn="just"/>
            <a:r>
              <a:rPr lang="en-GB" sz="2800" dirty="0" smtClean="0"/>
              <a:t>The main function of red cells is to carry 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to the tissues and to return carbon dioxide (CO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) from the tissues to the lungs. </a:t>
            </a:r>
          </a:p>
          <a:p>
            <a:pPr algn="just"/>
            <a:r>
              <a:rPr lang="en-GB" sz="2800" dirty="0" smtClean="0"/>
              <a:t>In order to achieve this gaseous exchange they contain the specialized protein “haemoglobin”. Each molecule of normal adult haemoglobin A (</a:t>
            </a:r>
            <a:r>
              <a:rPr lang="en-GB" sz="2800" dirty="0" err="1" smtClean="0"/>
              <a:t>Hb</a:t>
            </a:r>
            <a:r>
              <a:rPr lang="en-GB" sz="2800" dirty="0" smtClean="0"/>
              <a:t> A) (the dominant haemoglobin in blood after the age of 3–6 months) consists of four polypeptide chains, α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β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, each with its own </a:t>
            </a:r>
            <a:r>
              <a:rPr lang="en-GB" sz="2800" dirty="0" err="1" smtClean="0"/>
              <a:t>haem</a:t>
            </a:r>
            <a:r>
              <a:rPr lang="en-GB" sz="2800" dirty="0" smtClean="0"/>
              <a:t> group.</a:t>
            </a:r>
            <a:endParaRPr lang="en-GB" sz="2800" dirty="0"/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ctor\Desktop\H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10058400" cy="3581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Haemoglobin function</a:t>
            </a:r>
          </a:p>
          <a:p>
            <a:pPr algn="just"/>
            <a:r>
              <a:rPr lang="en-GB" sz="2800" dirty="0" smtClean="0"/>
              <a:t>The red cells in systemic arterial blood carry 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from the lungs to the tissues and return in venous blood with CO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to the lungs.</a:t>
            </a:r>
            <a:endParaRPr lang="en-GB" sz="2800" dirty="0"/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ctor\Desktop\HB molecu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10058400" cy="5562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octor\Desktop\HB O2 Cur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838199"/>
            <a:ext cx="10058400" cy="69342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8600" y="609600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Anaemia</a:t>
            </a:r>
          </a:p>
          <a:p>
            <a:pPr algn="just"/>
            <a:r>
              <a:rPr lang="en-GB" sz="2800" dirty="0" smtClean="0"/>
              <a:t>This is defined as a </a:t>
            </a:r>
            <a:r>
              <a:rPr lang="en-GB" sz="2800" i="1" dirty="0" smtClean="0"/>
              <a:t>reduction in the haemoglobin concentration of the blood below normal for age and sex. 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LO2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Doctor\Desktop\HB cur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100584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2096</Words>
  <Application>Microsoft Office PowerPoint</Application>
  <PresentationFormat>Custom</PresentationFormat>
  <Paragraphs>296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Bradley Hand ITC</vt:lpstr>
      <vt:lpstr>Britannic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Toshiba-User</cp:lastModifiedBy>
  <cp:revision>188</cp:revision>
  <dcterms:created xsi:type="dcterms:W3CDTF">2020-04-30T21:15:11Z</dcterms:created>
  <dcterms:modified xsi:type="dcterms:W3CDTF">2020-07-06T18:06:17Z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2020-04-30T00:00:00Z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2020-04-30T00:00:00Z</vt:filetime>
  </property>
</Properties>
</file>